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70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4CF6A-6E25-2C47-9299-844BD3074BD2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CB074-ABFF-2F46-8760-9A23DF081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7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8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EF3E-AB00-8E40-AC86-21F1977D6B91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4432-7C9C-564A-B61B-E632AB9A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640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 155: Data Analytics for Water and Energy Management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i="1" dirty="0" smtClean="0"/>
              <a:t>Climate </a:t>
            </a:r>
            <a:r>
              <a:rPr lang="en-US" sz="2800" b="1" i="1" dirty="0"/>
              <a:t>c</a:t>
            </a:r>
            <a:r>
              <a:rPr lang="en-US" sz="2800" b="1" i="1" dirty="0" smtClean="0"/>
              <a:t>hange slides</a:t>
            </a:r>
            <a:endParaRPr lang="en-US" b="1" i="1" dirty="0"/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2486633" y="5205177"/>
            <a:ext cx="4170733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none" dirty="0" smtClean="0">
                <a:solidFill>
                  <a:schemeClr val="tx1"/>
                </a:solidFill>
              </a:rPr>
              <a:t>Professor Brent Haddad</a:t>
            </a:r>
          </a:p>
          <a:p>
            <a:pPr algn="ctr"/>
            <a:r>
              <a:rPr lang="en-US" u="none" dirty="0" smtClean="0">
                <a:solidFill>
                  <a:schemeClr val="tx1"/>
                </a:solidFill>
              </a:rPr>
              <a:t>Spring 2017</a:t>
            </a:r>
            <a:endParaRPr lang="en-US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409" y="1080597"/>
            <a:ext cx="701379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Recall:  chemistry of combustion…CO2 is a byproduct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1770’s – Industrial Revolution starts in England, using coal as fuel.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1820 – Fourier – hypothesized that atmospheric molecules could be holding energy near the earth.  Without them, the earth would be much colder.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1950s – real time analysis of atmospheric chemistry in its infancy.</a:t>
            </a:r>
          </a:p>
          <a:p>
            <a:pPr lvl="1"/>
            <a:endParaRPr lang="en-US" dirty="0"/>
          </a:p>
          <a:p>
            <a:pPr lvl="3"/>
            <a:r>
              <a:rPr lang="en-US" dirty="0"/>
              <a:t>The gases in Earth's atmosphere include:</a:t>
            </a:r>
          </a:p>
          <a:p>
            <a:pPr lvl="3"/>
            <a:r>
              <a:rPr lang="en-US" dirty="0" smtClean="0"/>
              <a:t>         Nitrogen </a:t>
            </a:r>
            <a:r>
              <a:rPr lang="en-US" dirty="0"/>
              <a:t>– 78 percent</a:t>
            </a:r>
          </a:p>
          <a:p>
            <a:pPr lvl="3"/>
            <a:r>
              <a:rPr lang="en-US" dirty="0" smtClean="0"/>
              <a:t>         Oxygen </a:t>
            </a:r>
            <a:r>
              <a:rPr lang="en-US" dirty="0"/>
              <a:t>– 21 percent</a:t>
            </a:r>
          </a:p>
          <a:p>
            <a:pPr lvl="3"/>
            <a:r>
              <a:rPr lang="en-US" dirty="0" smtClean="0"/>
              <a:t>         Argon </a:t>
            </a:r>
            <a:r>
              <a:rPr lang="en-US" dirty="0"/>
              <a:t>– 0.93 percent</a:t>
            </a:r>
          </a:p>
          <a:p>
            <a:pPr lvl="3"/>
            <a:r>
              <a:rPr lang="en-US" dirty="0" smtClean="0"/>
              <a:t>         Carbon </a:t>
            </a:r>
            <a:r>
              <a:rPr lang="en-US" dirty="0"/>
              <a:t>dioxide – 0.038 percent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4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4409" y="1080597"/>
            <a:ext cx="701379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 startAt="5"/>
            </a:pPr>
            <a:r>
              <a:rPr lang="en-US" dirty="0" smtClean="0"/>
              <a:t>1956 – Charles Keeling begins first continuous, real-time sampling of atmosphere for CO2 levels.  Sampling occurs at a station in Antarctica, on an ocean vessel, and on the dormant Mauna Loa volcano on Hawaii’s big island, starting 1958.  Within two years, two patterns emerges.</a:t>
            </a:r>
          </a:p>
          <a:p>
            <a:pPr marL="1257300" lvl="2" indent="-342900">
              <a:buAutoNum type="alphaLcPeriod"/>
            </a:pPr>
            <a:r>
              <a:rPr lang="en-US" dirty="0" smtClean="0"/>
              <a:t>Annual fluctuation</a:t>
            </a:r>
          </a:p>
          <a:p>
            <a:pPr marL="1257300" lvl="2" indent="-342900">
              <a:buAutoNum type="alphaLcPeriod"/>
            </a:pPr>
            <a:r>
              <a:rPr lang="en-US" dirty="0" smtClean="0"/>
              <a:t>Long-term increase</a:t>
            </a:r>
          </a:p>
          <a:p>
            <a:pPr marL="1257300" lvl="2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4572000" cy="1222375"/>
          </a:xfrm>
        </p:spPr>
        <p:txBody>
          <a:bodyPr/>
          <a:lstStyle/>
          <a:p>
            <a:pPr eaLnBrk="1" hangingPunct="1"/>
            <a:r>
              <a:rPr lang="en-US" sz="3200">
                <a:latin typeface="Calibri" charset="0"/>
              </a:rPr>
              <a:t>The Keeling Curve</a:t>
            </a:r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4770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419600" y="1524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Keeling (1960)  observed: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i="1">
                <a:latin typeface="Calibri" charset="0"/>
              </a:rPr>
              <a:t>at the South Pole the observed rate of increase is nearly that to be expected from the combustion of fossil fuel.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62000" y="61722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alibri" charset="0"/>
              </a:rPr>
              <a:t>C. D. Keeling, </a:t>
            </a:r>
            <a:r>
              <a:rPr lang="en-US" i="1">
                <a:latin typeface="Calibri" charset="0"/>
              </a:rPr>
              <a:t>The Concentration and Isotopic Abundances of Carbon Dioxide in the Atmosphere, Tellus, 12, 200-203, 1960</a:t>
            </a:r>
            <a:endParaRPr lang="en-US">
              <a:latin typeface="Calibri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072313" y="5691188"/>
            <a:ext cx="183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34004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3947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Air-trapped in Ice Bubbles (PCO2 and T)</a:t>
            </a: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162050"/>
            <a:ext cx="83947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867400" y="64770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Luthi et al. Nature (2008)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54782" y="2590006"/>
            <a:ext cx="1524000" cy="1587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0" y="1566863"/>
            <a:ext cx="73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</a:rPr>
              <a:t>390</a:t>
            </a:r>
            <a:endParaRPr lang="en-US" sz="1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9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4000">
                <a:latin typeface="Calibri" charset="0"/>
              </a:rPr>
              <a:t>2000 years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of climate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7913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721350" y="6211888"/>
            <a:ext cx="3422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alibri" charset="0"/>
              </a:rPr>
              <a:t>Mann et al. (2008) PNAS 105: 13252-13257</a:t>
            </a:r>
            <a:endParaRPr lang="en-US">
              <a:latin typeface="Calibri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208713" y="2362200"/>
            <a:ext cx="2935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Including: </a:t>
            </a:r>
          </a:p>
          <a:p>
            <a:pPr eaLnBrk="1" hangingPunct="1"/>
            <a:r>
              <a:rPr lang="en-US" sz="1800">
                <a:latin typeface="Calibri" charset="0"/>
              </a:rPr>
              <a:t>tree-ring, </a:t>
            </a:r>
          </a:p>
          <a:p>
            <a:pPr eaLnBrk="1" hangingPunct="1"/>
            <a:r>
              <a:rPr lang="en-US" sz="1800">
                <a:latin typeface="Calibri" charset="0"/>
              </a:rPr>
              <a:t>marine sediment, </a:t>
            </a:r>
          </a:p>
          <a:p>
            <a:pPr eaLnBrk="1" hangingPunct="1"/>
            <a:r>
              <a:rPr lang="en-US" sz="1800">
                <a:latin typeface="Calibri" charset="0"/>
              </a:rPr>
              <a:t>speleothem, </a:t>
            </a:r>
          </a:p>
          <a:p>
            <a:pPr eaLnBrk="1" hangingPunct="1"/>
            <a:r>
              <a:rPr lang="en-US" sz="1800">
                <a:latin typeface="Calibri" charset="0"/>
              </a:rPr>
              <a:t>lacustrine, </a:t>
            </a:r>
          </a:p>
          <a:p>
            <a:pPr eaLnBrk="1" hangingPunct="1"/>
            <a:r>
              <a:rPr lang="en-US" sz="1800">
                <a:latin typeface="Calibri" charset="0"/>
              </a:rPr>
              <a:t>ice core, </a:t>
            </a:r>
          </a:p>
          <a:p>
            <a:pPr eaLnBrk="1" hangingPunct="1"/>
            <a:r>
              <a:rPr lang="en-US" sz="1800">
                <a:latin typeface="Calibri" charset="0"/>
              </a:rPr>
              <a:t>coral, and </a:t>
            </a:r>
          </a:p>
          <a:p>
            <a:pPr eaLnBrk="1" hangingPunct="1"/>
            <a:r>
              <a:rPr lang="en-US" sz="1800">
                <a:latin typeface="Calibri" charset="0"/>
              </a:rPr>
              <a:t>historical documentary series</a:t>
            </a:r>
          </a:p>
        </p:txBody>
      </p:sp>
    </p:spTree>
    <p:extLst>
      <p:ext uri="{BB962C8B-B14F-4D97-AF65-F5344CB8AC3E}">
        <p14:creationId xmlns:p14="http://schemas.microsoft.com/office/powerpoint/2010/main" val="25517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1350"/>
            <a:ext cx="82550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26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0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7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10495</TotalTime>
  <Words>286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TIM 155: Data Analytics for Water and Energy Management  Climate change slides</vt:lpstr>
      <vt:lpstr>PowerPoint Presentation</vt:lpstr>
      <vt:lpstr>PowerPoint Presentation</vt:lpstr>
      <vt:lpstr>The Keeling Curve</vt:lpstr>
      <vt:lpstr>Air-trapped in Ice Bubbles (PCO2 and T)</vt:lpstr>
      <vt:lpstr>2000 years of climate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Haddad</dc:creator>
  <cp:lastModifiedBy>Brent Haddad</cp:lastModifiedBy>
  <cp:revision>12</cp:revision>
  <dcterms:created xsi:type="dcterms:W3CDTF">2015-11-12T17:36:31Z</dcterms:created>
  <dcterms:modified xsi:type="dcterms:W3CDTF">2017-05-05T02:19:52Z</dcterms:modified>
</cp:coreProperties>
</file>